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Amatic SC"/>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maticSC-bold.fntdata"/><Relationship Id="rId30" Type="http://schemas.openxmlformats.org/officeDocument/2006/relationships/font" Target="fonts/AmaticSC-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22676d4dc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22676d4dc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22676d4dc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22676d4dc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22676d4dc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22676d4dc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22676d4dc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22676d4dc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22676d4dcb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22676d4dcb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22676d4dcb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22676d4dcb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Where not to do it (next slide)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22676d4dcb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22676d4dcb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22676d4dc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22676d4dc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22676d4dcb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22676d4dcb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CLICK LINK TO EXPLORE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22676d4dc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22676d4dc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22676d4dcb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22676d4dcb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t>On 10 April 2019, astrophysicists announced that they had captured the first ever image of a black hole. This was exhilarating news, but none of the giddy headlines mentioned that the image would have been impossible without open-source software. The image was created using Matplotlib, a Python library for graphing data, as well as other components of the open-source Python ecosystem. Just five days later, the US National Science Foundation (NSF) rejected a grant proposal to support that ecosystem, saying that the software lacked sufficient impact.</a:t>
            </a:r>
            <a:endParaRPr/>
          </a:p>
          <a:p>
            <a:pPr indent="0" lvl="0" marL="0" rtl="0" algn="l">
              <a:spcBef>
                <a:spcPts val="120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22676d4dcb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22676d4dcb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22676d4dcb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22676d4dcb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lang="en-GB">
                <a:solidFill>
                  <a:schemeClr val="dk1"/>
                </a:solidFill>
              </a:rPr>
              <a:t>The Impact Factor of this journal is 1.959, ranking it 56 out of 108 in </a:t>
            </a:r>
            <a:r>
              <a:rPr i="1" lang="en-GB">
                <a:solidFill>
                  <a:schemeClr val="dk1"/>
                </a:solidFill>
              </a:rPr>
              <a:t>Computer Science, Software Engineering</a:t>
            </a:r>
            <a:endParaRPr i="1">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With this journal indexed in 4 international databases, your published article can be read and cited by researchers worldwide</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22676d4dcb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22676d4dcb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JOSS Example </a:t>
            </a:r>
            <a:r>
              <a:rPr lang="en-GB" sz="1800">
                <a:solidFill>
                  <a:srgbClr val="595959"/>
                </a:solidFill>
              </a:rPr>
              <a:t>https://joss.theoj.org/papers/10.21105/joss.00012</a:t>
            </a:r>
            <a:endParaRPr sz="1800">
              <a:solidFill>
                <a:srgbClr val="595959"/>
              </a:solidFill>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22676d4dcb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22676d4dcb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22676d4dcb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22676d4dcb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1b5b4320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1b5b4320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22676d4dc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22676d4dc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22676d4dc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22676d4dc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22676d4dc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22676d4dc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22676d4dcb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22676d4dcb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22676d4dc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22676d4dc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Python 2 vs 3 print example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22676d4dc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22676d4dc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software.ac.uk/resources/guides/choosing-open-source-licenc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software.ac.uk/how-cite-software" TargetMode="External"/><Relationship Id="rId4" Type="http://schemas.openxmlformats.org/officeDocument/2006/relationships/hyperlink" Target="https://www.software.ac.uk/how-cite-softwar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softwaresaved.github.io/software-deposit-guidance/WhatToDeposit.html#fn3" TargetMode="External"/><Relationship Id="rId4" Type="http://schemas.openxmlformats.org/officeDocument/2006/relationships/hyperlink" Target="https://softwaresaved.github.io/software-deposit-guidance/WhatToDeposit.html#fn3" TargetMode="External"/><Relationship Id="rId5" Type="http://schemas.openxmlformats.org/officeDocument/2006/relationships/hyperlink" Target="https://softwaresaved.github.io/software-deposit-guidance/WhatToDeposit.html#fn4" TargetMode="External"/><Relationship Id="rId6" Type="http://schemas.openxmlformats.org/officeDocument/2006/relationships/hyperlink" Target="https://softwaresaved.github.io/software-deposit-guidance/WhatToDeposit.html#fn4"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4.png"/><Relationship Id="rId6" Type="http://schemas.openxmlformats.org/officeDocument/2006/relationships/image" Target="../media/image6.png"/><Relationship Id="rId7"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software.ac.uk/which-journals-should-i-publish-my-softwar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software.ac.uk/which-journals-should-i-publish-my-software" TargetMode="External"/><Relationship Id="rId4" Type="http://schemas.openxmlformats.org/officeDocument/2006/relationships/hyperlink" Target="https://www.ctan.org/tex-archive/macros/latex/contrib/biblatex-contrib/biblatex-softwar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dlr.de/sc/en/desktopdefault.aspx/tabid-1192/1635_read-28643/sortby-lastnam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software.ac.uk/blog/2016-10-06-top-tips-version-control" TargetMode="External"/><Relationship Id="rId4" Type="http://schemas.openxmlformats.org/officeDocument/2006/relationships/hyperlink" Target="https://www.software.ac.uk/blog/2016-10-06-top-tips-version-contro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GB">
                <a:latin typeface="Amatic SC"/>
                <a:ea typeface="Amatic SC"/>
                <a:cs typeface="Amatic SC"/>
                <a:sym typeface="Amatic SC"/>
              </a:rPr>
              <a:t>Getting a publication for your code</a:t>
            </a:r>
            <a:endParaRPr b="1">
              <a:latin typeface="Amatic SC"/>
              <a:ea typeface="Amatic SC"/>
              <a:cs typeface="Amatic SC"/>
              <a:sym typeface="Amatic SC"/>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3: Add essential documentation</a:t>
            </a:r>
            <a:endParaRPr b="1" sz="1700"/>
          </a:p>
        </p:txBody>
      </p:sp>
      <p:sp>
        <p:nvSpPr>
          <p:cNvPr id="113" name="Google Shape;113;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1200"/>
              </a:spcBef>
              <a:spcAft>
                <a:spcPts val="0"/>
              </a:spcAft>
              <a:buClr>
                <a:schemeClr val="dk1"/>
              </a:buClr>
              <a:buSzPts val="1700"/>
              <a:buChar char="●"/>
            </a:pPr>
            <a:r>
              <a:rPr lang="en-GB" sz="1700">
                <a:solidFill>
                  <a:schemeClr val="dk1"/>
                </a:solidFill>
              </a:rPr>
              <a:t>If you want others to use or even contribute to your code, you need to document it.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Think about your target groups (i.e. user and developer)</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Write down what they need to know.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Outdated documentation is the enemy, so keep it short, simple, focus on what’s essential, and, very importantly, keep the documentation close to the code.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A well written and structured README goes a long way.  </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4: Add a license</a:t>
            </a:r>
            <a:endParaRPr b="1" sz="1700"/>
          </a:p>
        </p:txBody>
      </p:sp>
      <p:sp>
        <p:nvSpPr>
          <p:cNvPr id="119" name="Google Shape;119;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36550" lvl="0" marL="457200" rtl="0" algn="l">
              <a:spcBef>
                <a:spcPts val="1200"/>
              </a:spcBef>
              <a:spcAft>
                <a:spcPts val="0"/>
              </a:spcAft>
              <a:buClr>
                <a:schemeClr val="dk1"/>
              </a:buClr>
              <a:buSzPts val="1700"/>
              <a:buChar char="●"/>
            </a:pPr>
            <a:r>
              <a:rPr lang="en-GB" sz="1700">
                <a:solidFill>
                  <a:schemeClr val="dk1"/>
                </a:solidFill>
              </a:rPr>
              <a:t>Without a license, potential users can’t (re-)use your software from the legal point of view.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Go with</a:t>
            </a:r>
            <a:r>
              <a:rPr lang="en-GB" sz="1700">
                <a:solidFill>
                  <a:schemeClr val="dk1"/>
                </a:solidFill>
                <a:uFill>
                  <a:noFill/>
                </a:uFill>
                <a:hlinkClick r:id="rId3">
                  <a:extLst>
                    <a:ext uri="{A12FA001-AC4F-418D-AE19-62706E023703}">
                      <ahyp:hlinkClr val="tx"/>
                    </a:ext>
                  </a:extLst>
                </a:hlinkClick>
              </a:rPr>
              <a:t> </a:t>
            </a:r>
            <a:r>
              <a:rPr lang="en-GB" sz="1700">
                <a:solidFill>
                  <a:schemeClr val="dk1"/>
                </a:solidFill>
              </a:rPr>
              <a:t>common used and well-known licenses, so users know their rights and duties.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If you use code from others, check its license and fulfill the respective obligations.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Licenses are contracts and therefore the law applies.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This is also the case for open source licenses.</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QUB policy is that when open sourcing software, it should default to GPLv3.</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but, in general they like you to sign an innovation disclosure form first to see if there is any commercial potential from it prior to open sourcing.</a:t>
            </a:r>
            <a:endParaRPr sz="1700">
              <a:solidFill>
                <a:schemeClr val="dk1"/>
              </a:solidFill>
            </a:endParaRPr>
          </a:p>
          <a:p>
            <a:pPr indent="-336550" lvl="0" marL="457200" rtl="0" algn="l">
              <a:spcBef>
                <a:spcPts val="0"/>
              </a:spcBef>
              <a:spcAft>
                <a:spcPts val="0"/>
              </a:spcAft>
              <a:buClr>
                <a:schemeClr val="dk1"/>
              </a:buClr>
              <a:buSzPts val="1700"/>
              <a:buChar char="●"/>
            </a:pPr>
            <a:r>
              <a:rPr b="1" lang="en-GB" sz="1700">
                <a:solidFill>
                  <a:schemeClr val="dk1"/>
                </a:solidFill>
              </a:rPr>
              <a:t>This is not legal advice- check with your supervisor/RD/Manager</a:t>
            </a:r>
            <a:endParaRPr b="1" sz="17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5: Mark the stable version of your code</a:t>
            </a:r>
            <a:endParaRPr b="1" sz="1700"/>
          </a:p>
        </p:txBody>
      </p:sp>
      <p:sp>
        <p:nvSpPr>
          <p:cNvPr id="125" name="Google Shape;125;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GB" sz="1700">
                <a:solidFill>
                  <a:schemeClr val="dk1"/>
                </a:solidFill>
              </a:rPr>
              <a:t>Releases are a great way to mark stable versions of your code which can be safely used. </a:t>
            </a:r>
            <a:endParaRPr sz="1700">
              <a:solidFill>
                <a:schemeClr val="dk1"/>
              </a:solidFill>
            </a:endParaRPr>
          </a:p>
          <a:p>
            <a:pPr indent="0" lvl="0" marL="0" rtl="0" algn="l">
              <a:spcBef>
                <a:spcPts val="1200"/>
              </a:spcBef>
              <a:spcAft>
                <a:spcPts val="0"/>
              </a:spcAft>
              <a:buNone/>
            </a:pPr>
            <a:r>
              <a:rPr lang="en-GB" sz="1700">
                <a:solidFill>
                  <a:schemeClr val="dk1"/>
                </a:solidFill>
              </a:rPr>
              <a:t>They are also great to reference a version which produces a specific result. </a:t>
            </a:r>
            <a:endParaRPr sz="1700">
              <a:solidFill>
                <a:schemeClr val="dk1"/>
              </a:solidFill>
            </a:endParaRPr>
          </a:p>
          <a:p>
            <a:pPr indent="0" lvl="0" marL="0" rtl="0" algn="l">
              <a:spcBef>
                <a:spcPts val="1200"/>
              </a:spcBef>
              <a:spcAft>
                <a:spcPts val="0"/>
              </a:spcAft>
              <a:buClr>
                <a:schemeClr val="dk1"/>
              </a:buClr>
              <a:buSzPts val="1100"/>
              <a:buFont typeface="Arial"/>
              <a:buNone/>
            </a:pPr>
            <a:r>
              <a:rPr lang="en-GB" sz="1700">
                <a:solidFill>
                  <a:schemeClr val="dk1"/>
                </a:solidFill>
              </a:rPr>
              <a:t>For a release you just need two things:</a:t>
            </a:r>
            <a:endParaRPr sz="1700">
              <a:solidFill>
                <a:schemeClr val="dk1"/>
              </a:solidFill>
            </a:endParaRPr>
          </a:p>
          <a:p>
            <a:pPr indent="-336550" lvl="0" marL="457200" rtl="0" algn="l">
              <a:spcBef>
                <a:spcPts val="1200"/>
              </a:spcBef>
              <a:spcAft>
                <a:spcPts val="0"/>
              </a:spcAft>
              <a:buClr>
                <a:schemeClr val="dk1"/>
              </a:buClr>
              <a:buSzPts val="1700"/>
              <a:buChar char="●"/>
            </a:pPr>
            <a:r>
              <a:rPr lang="en-GB" sz="1700">
                <a:solidFill>
                  <a:schemeClr val="dk1"/>
                </a:solidFill>
              </a:rPr>
              <a:t>First, ensure the code is stable. Tests can help you to gain confidence about the code's stability. The automatisation of tests makes release creation even easier.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Second, a release number. Common release schemes not only provide an ID, but can also provide context about the release, i.e. date of release or type of change (major, minor, bug fix). An additional changelog helps to give further context.</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None/>
            </a:pPr>
            <a:r>
              <a:rPr b="1" lang="en-GB" sz="1700"/>
              <a:t>Step 6: Make your code citable</a:t>
            </a:r>
            <a:endParaRPr b="1" sz="1700"/>
          </a:p>
        </p:txBody>
      </p:sp>
      <p:sp>
        <p:nvSpPr>
          <p:cNvPr id="131" name="Google Shape;131;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1200"/>
              </a:spcBef>
              <a:spcAft>
                <a:spcPts val="0"/>
              </a:spcAft>
              <a:buClr>
                <a:schemeClr val="dk1"/>
              </a:buClr>
              <a:buSzPts val="1700"/>
              <a:buChar char="●"/>
            </a:pPr>
            <a:r>
              <a:rPr lang="en-GB" sz="1700">
                <a:solidFill>
                  <a:schemeClr val="dk1"/>
                </a:solidFill>
              </a:rPr>
              <a:t>Code is often not cited today, but it is your interest to change this.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Creating and maintaining research software is academic work, and should allow for academic credit and careers. </a:t>
            </a:r>
            <a:endParaRPr sz="1700">
              <a:solidFill>
                <a:schemeClr val="dk1"/>
              </a:solidFill>
            </a:endParaRPr>
          </a:p>
          <a:p>
            <a:pPr indent="-336550" lvl="0" marL="457200" rtl="0" algn="l">
              <a:spcBef>
                <a:spcPts val="0"/>
              </a:spcBef>
              <a:spcAft>
                <a:spcPts val="0"/>
              </a:spcAft>
              <a:buSzPts val="1700"/>
              <a:buChar char="●"/>
            </a:pPr>
            <a:r>
              <a:rPr lang="en-GB" sz="1700">
                <a:solidFill>
                  <a:schemeClr val="dk1"/>
                </a:solidFill>
              </a:rPr>
              <a:t>Also</a:t>
            </a:r>
            <a:r>
              <a:rPr lang="en-GB" sz="1700">
                <a:solidFill>
                  <a:schemeClr val="dk1"/>
                </a:solidFill>
                <a:uFill>
                  <a:noFill/>
                </a:uFill>
                <a:hlinkClick r:id="rId3">
                  <a:extLst>
                    <a:ext uri="{A12FA001-AC4F-418D-AE19-62706E023703}">
                      <ahyp:hlinkClr val="tx"/>
                    </a:ext>
                  </a:extLst>
                </a:hlinkClick>
              </a:rPr>
              <a:t> </a:t>
            </a:r>
            <a:r>
              <a:rPr lang="en-GB" sz="1700" u="sng">
                <a:solidFill>
                  <a:schemeClr val="accent5"/>
                </a:solidFill>
                <a:hlinkClick r:id="rId4">
                  <a:extLst>
                    <a:ext uri="{A12FA001-AC4F-418D-AE19-62706E023703}">
                      <ahyp:hlinkClr val="tx"/>
                    </a:ext>
                  </a:extLst>
                </a:hlinkClick>
              </a:rPr>
              <a:t>citing software</a:t>
            </a:r>
            <a:r>
              <a:rPr lang="en-GB" sz="1700">
                <a:solidFill>
                  <a:schemeClr val="dk1"/>
                </a:solidFill>
              </a:rPr>
              <a:t> is an important part of the provenance of research results and enables reproducibility.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To enable your software to be cited, add the required metadata and ideally create a persistent identifier (ID) for it by utilising a service like Zenodo or Software Heritage.</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Also: cite other people’s code (see </a:t>
            </a:r>
            <a:r>
              <a:rPr b="1" lang="en-GB" sz="1100">
                <a:solidFill>
                  <a:schemeClr val="dk1"/>
                </a:solidFill>
              </a:rPr>
              <a:t>biblatex-software)</a:t>
            </a:r>
            <a:endParaRPr sz="17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Bare minimum</a:t>
            </a:r>
            <a:endParaRPr/>
          </a:p>
        </p:txBody>
      </p:sp>
      <p:sp>
        <p:nvSpPr>
          <p:cNvPr id="137" name="Google Shape;137;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1150" lvl="0" marL="457200" rtl="0" algn="l">
              <a:spcBef>
                <a:spcPts val="1400"/>
              </a:spcBef>
              <a:spcAft>
                <a:spcPts val="0"/>
              </a:spcAft>
              <a:buClr>
                <a:schemeClr val="dk1"/>
              </a:buClr>
              <a:buSzPts val="1300"/>
              <a:buAutoNum type="arabicPeriod"/>
            </a:pPr>
            <a:r>
              <a:rPr b="1" lang="en-GB" sz="1300">
                <a:solidFill>
                  <a:schemeClr val="dk1"/>
                </a:solidFill>
              </a:rPr>
              <a:t>Simple README</a:t>
            </a:r>
            <a:endParaRPr b="1" sz="1300">
              <a:solidFill>
                <a:schemeClr val="dk1"/>
              </a:solidFill>
            </a:endParaRPr>
          </a:p>
          <a:p>
            <a:pPr indent="-298450" lvl="0" marL="457200" rtl="0" algn="l">
              <a:spcBef>
                <a:spcPts val="0"/>
              </a:spcBef>
              <a:spcAft>
                <a:spcPts val="0"/>
              </a:spcAft>
              <a:buSzPts val="1100"/>
              <a:buChar char="●"/>
            </a:pPr>
            <a:r>
              <a:rPr lang="en-GB" sz="1100">
                <a:solidFill>
                  <a:schemeClr val="dk1"/>
                </a:solidFill>
              </a:rPr>
              <a:t>Others will expect to find a plain-text README</a:t>
            </a:r>
            <a:r>
              <a:rPr lang="en-GB" sz="1100">
                <a:solidFill>
                  <a:schemeClr val="dk1"/>
                </a:solidFill>
                <a:uFill>
                  <a:noFill/>
                </a:uFill>
                <a:hlinkClick r:id="rId3">
                  <a:extLst>
                    <a:ext uri="{A12FA001-AC4F-418D-AE19-62706E023703}">
                      <ahyp:hlinkClr val="tx"/>
                    </a:ext>
                  </a:extLst>
                </a:hlinkClick>
              </a:rPr>
              <a:t> </a:t>
            </a:r>
            <a:r>
              <a:rPr baseline="30000" lang="en-GB" sz="1100" u="sng">
                <a:solidFill>
                  <a:schemeClr val="accent5"/>
                </a:solidFill>
                <a:hlinkClick r:id="rId4">
                  <a:extLst>
                    <a:ext uri="{A12FA001-AC4F-418D-AE19-62706E023703}">
                      <ahyp:hlinkClr val="tx"/>
                    </a:ext>
                  </a:extLst>
                </a:hlinkClick>
              </a:rPr>
              <a:t>3</a:t>
            </a:r>
            <a:r>
              <a:rPr lang="en-GB" sz="1100">
                <a:solidFill>
                  <a:schemeClr val="dk1"/>
                </a:solidFill>
              </a:rPr>
              <a:t> file in any software bundle. Your deposit should conform to this expectation and provide a README file providing a summary of the key facts about your software. This should include, at the least:</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Name of your software.</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Brief overview of your software, what it does (for example, what research problem it was written to solve) and what makes it novel (or different or distinct from similar software already available).</a:t>
            </a:r>
            <a:endParaRPr sz="1100">
              <a:solidFill>
                <a:schemeClr val="dk1"/>
              </a:solidFill>
            </a:endParaRPr>
          </a:p>
          <a:p>
            <a:pPr indent="-298450" lvl="0" marL="457200" rtl="0" algn="l">
              <a:spcBef>
                <a:spcPts val="0"/>
              </a:spcBef>
              <a:spcAft>
                <a:spcPts val="0"/>
              </a:spcAft>
              <a:buSzPts val="1100"/>
              <a:buChar char="●"/>
            </a:pPr>
            <a:r>
              <a:rPr lang="en-GB" sz="1100">
                <a:solidFill>
                  <a:schemeClr val="dk1"/>
                </a:solidFill>
              </a:rPr>
              <a:t>Contact: Your name, affiliation, current email address and your ORCiD identifier</a:t>
            </a:r>
            <a:r>
              <a:rPr lang="en-GB" sz="1100">
                <a:solidFill>
                  <a:schemeClr val="dk1"/>
                </a:solidFill>
                <a:uFill>
                  <a:noFill/>
                </a:uFill>
                <a:hlinkClick r:id="rId5">
                  <a:extLst>
                    <a:ext uri="{A12FA001-AC4F-418D-AE19-62706E023703}">
                      <ahyp:hlinkClr val="tx"/>
                    </a:ext>
                  </a:extLst>
                </a:hlinkClick>
              </a:rPr>
              <a:t> </a:t>
            </a:r>
            <a:r>
              <a:rPr baseline="30000" lang="en-GB" sz="1100" u="sng">
                <a:solidFill>
                  <a:schemeClr val="accent5"/>
                </a:solidFill>
                <a:hlinkClick r:id="rId6">
                  <a:extLst>
                    <a:ext uri="{A12FA001-AC4F-418D-AE19-62706E023703}">
                      <ahyp:hlinkClr val="tx"/>
                    </a:ext>
                  </a:extLst>
                </a:hlinkClick>
              </a:rPr>
              <a:t>4</a:t>
            </a:r>
            <a:r>
              <a:rPr lang="en-GB" sz="1100">
                <a:solidFill>
                  <a:schemeClr val="dk1"/>
                </a:solidFill>
              </a:rPr>
              <a:t>. This provides a point of contact for others to get in touch if they have questions about your deposit and your research more generally.</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Link to live software: for ongoing projects links to your project web site and/or repository hosting service. This allows others to easily find your current software from your deposit and to engage with you and your project.</a:t>
            </a:r>
            <a:endParaRPr b="1" sz="1300">
              <a:solidFill>
                <a:schemeClr val="dk1"/>
              </a:solidFill>
            </a:endParaRPr>
          </a:p>
          <a:p>
            <a:pPr indent="-311150" lvl="0" marL="457200" rtl="0" algn="l">
              <a:spcBef>
                <a:spcPts val="0"/>
              </a:spcBef>
              <a:spcAft>
                <a:spcPts val="0"/>
              </a:spcAft>
              <a:buClr>
                <a:schemeClr val="dk1"/>
              </a:buClr>
              <a:buSzPts val="1300"/>
              <a:buAutoNum type="arabicPeriod"/>
            </a:pPr>
            <a:r>
              <a:rPr b="1" lang="en-GB" sz="1300">
                <a:solidFill>
                  <a:schemeClr val="dk1"/>
                </a:solidFill>
              </a:rPr>
              <a:t>Copyright and licence(s)</a:t>
            </a:r>
            <a:endParaRPr sz="1100">
              <a:solidFill>
                <a:schemeClr val="dk1"/>
              </a:solidFill>
            </a:endParaRPr>
          </a:p>
          <a:p>
            <a:pPr indent="-311150" lvl="0" marL="457200" rtl="0" algn="l">
              <a:spcBef>
                <a:spcPts val="0"/>
              </a:spcBef>
              <a:spcAft>
                <a:spcPts val="0"/>
              </a:spcAft>
              <a:buClr>
                <a:schemeClr val="dk1"/>
              </a:buClr>
              <a:buSzPts val="1300"/>
              <a:buAutoNum type="arabicPeriod"/>
            </a:pPr>
            <a:r>
              <a:rPr b="1" lang="en-GB" sz="1300">
                <a:solidFill>
                  <a:schemeClr val="dk1"/>
                </a:solidFill>
              </a:rPr>
              <a:t>Authors and other contributors</a:t>
            </a:r>
            <a:endParaRPr b="1" sz="1300">
              <a:solidFill>
                <a:schemeClr val="dk1"/>
              </a:solidFill>
            </a:endParaRPr>
          </a:p>
          <a:p>
            <a:pPr indent="0" lvl="0" marL="0" rtl="0" algn="l">
              <a:spcBef>
                <a:spcPts val="1400"/>
              </a:spcBef>
              <a:spcAft>
                <a:spcPts val="0"/>
              </a:spcAft>
              <a:buNone/>
            </a:pPr>
            <a:r>
              <a:rPr b="1" lang="en-GB" sz="1300">
                <a:solidFill>
                  <a:schemeClr val="dk1"/>
                </a:solidFill>
              </a:rPr>
              <a:t>https://softwaresaved.github.io/software-deposit-guidance</a:t>
            </a:r>
            <a:endParaRPr b="1" sz="1300">
              <a:solidFill>
                <a:schemeClr val="dk1"/>
              </a:solidFill>
            </a:endParaRPr>
          </a:p>
          <a:p>
            <a:pPr indent="0" lvl="0" marL="0" rtl="0" algn="l">
              <a:spcBef>
                <a:spcPts val="4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Where to deposit your research software?</a:t>
            </a:r>
            <a:endParaRPr/>
          </a:p>
        </p:txBody>
      </p:sp>
      <p:sp>
        <p:nvSpPr>
          <p:cNvPr id="143" name="Google Shape;143;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4" name="Google Shape;144;p27"/>
          <p:cNvPicPr preferRelativeResize="0"/>
          <p:nvPr/>
        </p:nvPicPr>
        <p:blipFill>
          <a:blip r:embed="rId3">
            <a:alphaModFix/>
          </a:blip>
          <a:stretch>
            <a:fillRect/>
          </a:stretch>
        </p:blipFill>
        <p:spPr>
          <a:xfrm>
            <a:off x="639650" y="1152475"/>
            <a:ext cx="5223868" cy="3416400"/>
          </a:xfrm>
          <a:prstGeom prst="rect">
            <a:avLst/>
          </a:prstGeom>
          <a:noFill/>
          <a:ln>
            <a:noFill/>
          </a:ln>
        </p:spPr>
      </p:pic>
      <p:sp>
        <p:nvSpPr>
          <p:cNvPr id="145" name="Google Shape;145;p27"/>
          <p:cNvSpPr txBox="1"/>
          <p:nvPr/>
        </p:nvSpPr>
        <p:spPr>
          <a:xfrm>
            <a:off x="4809025" y="4107175"/>
            <a:ext cx="48828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800">
                <a:solidFill>
                  <a:schemeClr val="dk2"/>
                </a:solidFill>
              </a:rPr>
              <a:t>https://doi.org/10.5281/zenodo.1327329</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8"/>
          <p:cNvPicPr preferRelativeResize="0"/>
          <p:nvPr/>
        </p:nvPicPr>
        <p:blipFill>
          <a:blip r:embed="rId3">
            <a:alphaModFix/>
          </a:blip>
          <a:stretch>
            <a:fillRect/>
          </a:stretch>
        </p:blipFill>
        <p:spPr>
          <a:xfrm>
            <a:off x="4571997" y="2571750"/>
            <a:ext cx="4531500" cy="2517500"/>
          </a:xfrm>
          <a:prstGeom prst="rect">
            <a:avLst/>
          </a:prstGeom>
          <a:noFill/>
          <a:ln>
            <a:noFill/>
          </a:ln>
        </p:spPr>
      </p:pic>
      <p:pic>
        <p:nvPicPr>
          <p:cNvPr id="151" name="Google Shape;151;p28"/>
          <p:cNvPicPr preferRelativeResize="0"/>
          <p:nvPr/>
        </p:nvPicPr>
        <p:blipFill>
          <a:blip r:embed="rId4">
            <a:alphaModFix/>
          </a:blip>
          <a:stretch>
            <a:fillRect/>
          </a:stretch>
        </p:blipFill>
        <p:spPr>
          <a:xfrm>
            <a:off x="5807074" y="152400"/>
            <a:ext cx="4348476" cy="2168800"/>
          </a:xfrm>
          <a:prstGeom prst="rect">
            <a:avLst/>
          </a:prstGeom>
          <a:noFill/>
          <a:ln>
            <a:noFill/>
          </a:ln>
        </p:spPr>
      </p:pic>
      <p:pic>
        <p:nvPicPr>
          <p:cNvPr id="152" name="Google Shape;152;p28"/>
          <p:cNvPicPr preferRelativeResize="0"/>
          <p:nvPr/>
        </p:nvPicPr>
        <p:blipFill>
          <a:blip r:embed="rId5">
            <a:alphaModFix/>
          </a:blip>
          <a:stretch>
            <a:fillRect/>
          </a:stretch>
        </p:blipFill>
        <p:spPr>
          <a:xfrm>
            <a:off x="4817648" y="306475"/>
            <a:ext cx="2401424" cy="2168801"/>
          </a:xfrm>
          <a:prstGeom prst="rect">
            <a:avLst/>
          </a:prstGeom>
          <a:noFill/>
          <a:ln>
            <a:noFill/>
          </a:ln>
        </p:spPr>
      </p:pic>
      <p:pic>
        <p:nvPicPr>
          <p:cNvPr id="153" name="Google Shape;153;p28"/>
          <p:cNvPicPr preferRelativeResize="0"/>
          <p:nvPr/>
        </p:nvPicPr>
        <p:blipFill>
          <a:blip r:embed="rId6">
            <a:alphaModFix/>
          </a:blip>
          <a:stretch>
            <a:fillRect/>
          </a:stretch>
        </p:blipFill>
        <p:spPr>
          <a:xfrm>
            <a:off x="187975" y="213325"/>
            <a:ext cx="2847302" cy="1601600"/>
          </a:xfrm>
          <a:prstGeom prst="rect">
            <a:avLst/>
          </a:prstGeom>
          <a:noFill/>
          <a:ln>
            <a:noFill/>
          </a:ln>
        </p:spPr>
      </p:pic>
      <p:pic>
        <p:nvPicPr>
          <p:cNvPr id="154" name="Google Shape;154;p28"/>
          <p:cNvPicPr preferRelativeResize="0"/>
          <p:nvPr/>
        </p:nvPicPr>
        <p:blipFill>
          <a:blip r:embed="rId7">
            <a:alphaModFix/>
          </a:blip>
          <a:stretch>
            <a:fillRect/>
          </a:stretch>
        </p:blipFill>
        <p:spPr>
          <a:xfrm>
            <a:off x="152400" y="1967324"/>
            <a:ext cx="3310091" cy="30237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Zenodo</a:t>
            </a:r>
            <a:endParaRPr/>
          </a:p>
        </p:txBody>
      </p:sp>
      <p:sp>
        <p:nvSpPr>
          <p:cNvPr id="160" name="Google Shape;160;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GB" sz="1300">
                <a:solidFill>
                  <a:schemeClr val="dk1"/>
                </a:solidFill>
              </a:rPr>
              <a:t>Why use Zenodo?</a:t>
            </a:r>
            <a:endParaRPr b="1" sz="1300">
              <a:solidFill>
                <a:schemeClr val="dk1"/>
              </a:solidFill>
            </a:endParaRPr>
          </a:p>
          <a:p>
            <a:pPr indent="-311150" lvl="0" marL="457200" rtl="0" algn="l">
              <a:spcBef>
                <a:spcPts val="1200"/>
              </a:spcBef>
              <a:spcAft>
                <a:spcPts val="0"/>
              </a:spcAft>
              <a:buClr>
                <a:schemeClr val="dk1"/>
              </a:buClr>
              <a:buSzPts val="1300"/>
              <a:buChar char="●"/>
            </a:pPr>
            <a:r>
              <a:rPr b="1" lang="en-GB" sz="1300">
                <a:solidFill>
                  <a:schemeClr val="dk1"/>
                </a:solidFill>
              </a:rPr>
              <a:t>Safe</a:t>
            </a:r>
            <a:r>
              <a:rPr lang="en-GB" sz="1300">
                <a:solidFill>
                  <a:schemeClr val="dk1"/>
                </a:solidFill>
              </a:rPr>
              <a:t> — your research is stored safely for the future in CERN’s Data Centre for as long as CERN exists.</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Trusted</a:t>
            </a:r>
            <a:r>
              <a:rPr lang="en-GB" sz="1300">
                <a:solidFill>
                  <a:schemeClr val="dk1"/>
                </a:solidFill>
              </a:rPr>
              <a:t> — built and operated by CERN and OpenAIRE to ensure that everyone can join in Open Science.</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Citeable</a:t>
            </a:r>
            <a:r>
              <a:rPr lang="en-GB" sz="1300">
                <a:solidFill>
                  <a:schemeClr val="dk1"/>
                </a:solidFill>
              </a:rPr>
              <a:t> — every upload is assigned a Digital Object Identifier (DOI), to make them citable and trackable.</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No waiting time</a:t>
            </a:r>
            <a:r>
              <a:rPr lang="en-GB" sz="1300">
                <a:solidFill>
                  <a:schemeClr val="dk1"/>
                </a:solidFill>
              </a:rPr>
              <a:t> — Uploads are made available online as soon as you hit publish, and your DOI is registered within seconds.</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Open or closed</a:t>
            </a:r>
            <a:r>
              <a:rPr lang="en-GB" sz="1300">
                <a:solidFill>
                  <a:schemeClr val="dk1"/>
                </a:solidFill>
              </a:rPr>
              <a:t> — Share e.g. anonymized clinical trial data with only medical professionals via our restricted access mode.</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Versioning</a:t>
            </a:r>
            <a:r>
              <a:rPr lang="en-GB" sz="1300">
                <a:solidFill>
                  <a:schemeClr val="dk1"/>
                </a:solidFill>
              </a:rPr>
              <a:t> — Easily update your dataset with our versioning feature.</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GitHub integration</a:t>
            </a:r>
            <a:r>
              <a:rPr lang="en-GB" sz="1300">
                <a:solidFill>
                  <a:schemeClr val="dk1"/>
                </a:solidFill>
              </a:rPr>
              <a:t> — Easily preserve your GitHub repository in Zenodo.</a:t>
            </a:r>
            <a:endParaRPr sz="1300">
              <a:solidFill>
                <a:schemeClr val="dk1"/>
              </a:solidFill>
            </a:endParaRPr>
          </a:p>
          <a:p>
            <a:pPr indent="-311150" lvl="0" marL="457200" rtl="0" algn="l">
              <a:spcBef>
                <a:spcPts val="0"/>
              </a:spcBef>
              <a:spcAft>
                <a:spcPts val="0"/>
              </a:spcAft>
              <a:buClr>
                <a:schemeClr val="dk1"/>
              </a:buClr>
              <a:buSzPts val="1300"/>
              <a:buChar char="●"/>
            </a:pPr>
            <a:r>
              <a:rPr b="1" lang="en-GB" sz="1300">
                <a:solidFill>
                  <a:schemeClr val="dk1"/>
                </a:solidFill>
              </a:rPr>
              <a:t>Usage statistics</a:t>
            </a:r>
            <a:r>
              <a:rPr lang="en-GB" sz="1300">
                <a:solidFill>
                  <a:schemeClr val="dk1"/>
                </a:solidFill>
              </a:rPr>
              <a:t> — All uploads display standards compliant usage statistics</a:t>
            </a:r>
            <a:endParaRPr sz="2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30"/>
          <p:cNvPicPr preferRelativeResize="0"/>
          <p:nvPr/>
        </p:nvPicPr>
        <p:blipFill>
          <a:blip r:embed="rId3">
            <a:alphaModFix/>
          </a:blip>
          <a:stretch>
            <a:fillRect/>
          </a:stretch>
        </p:blipFill>
        <p:spPr>
          <a:xfrm>
            <a:off x="0" y="989363"/>
            <a:ext cx="9144000" cy="3164787"/>
          </a:xfrm>
          <a:prstGeom prst="rect">
            <a:avLst/>
          </a:prstGeom>
          <a:noFill/>
          <a:ln>
            <a:noFill/>
          </a:ln>
        </p:spPr>
      </p:pic>
      <p:sp>
        <p:nvSpPr>
          <p:cNvPr id="166" name="Google Shape;166;p30"/>
          <p:cNvSpPr txBox="1"/>
          <p:nvPr/>
        </p:nvSpPr>
        <p:spPr>
          <a:xfrm>
            <a:off x="5807175" y="41541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https://zenodo.org/record/6470904</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Software Heritage</a:t>
            </a:r>
            <a:endParaRPr/>
          </a:p>
        </p:txBody>
      </p:sp>
      <p:sp>
        <p:nvSpPr>
          <p:cNvPr id="172" name="Google Shape;172;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a:t>Software Heritage allows to archive seamlessly your research software artifacts, and also to add to your research articles precise references to specific versions of the source code, down to fragments of individual source files.</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9" name="Shape 59"/>
        <p:cNvGrpSpPr/>
        <p:nvPr/>
      </p:nvGrpSpPr>
      <p:grpSpPr>
        <a:xfrm>
          <a:off x="0" y="0"/>
          <a:ext cx="0" cy="0"/>
          <a:chOff x="0" y="0"/>
          <a:chExt cx="0" cy="0"/>
        </a:xfrm>
      </p:grpSpPr>
      <p:sp>
        <p:nvSpPr>
          <p:cNvPr id="60" name="Google Shape;60;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61" name="Google Shape;61;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62" name="Google Shape;62;p14"/>
          <p:cNvPicPr preferRelativeResize="0"/>
          <p:nvPr/>
        </p:nvPicPr>
        <p:blipFill>
          <a:blip r:embed="rId3">
            <a:alphaModFix/>
          </a:blip>
          <a:stretch>
            <a:fillRect/>
          </a:stretch>
        </p:blipFill>
        <p:spPr>
          <a:xfrm>
            <a:off x="1143000" y="0"/>
            <a:ext cx="6857999" cy="514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The Journal of Open Research Software (JORS)</a:t>
            </a:r>
            <a:endParaRPr/>
          </a:p>
        </p:txBody>
      </p:sp>
      <p:sp>
        <p:nvSpPr>
          <p:cNvPr id="178" name="Google Shape;178;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Clr>
                <a:schemeClr val="dk1"/>
              </a:buClr>
              <a:buSzPts val="1100"/>
              <a:buFont typeface="Arial"/>
              <a:buNone/>
            </a:pPr>
            <a:r>
              <a:rPr lang="en-GB" sz="1700">
                <a:solidFill>
                  <a:schemeClr val="dk1"/>
                </a:solidFill>
              </a:rPr>
              <a:t>The </a:t>
            </a:r>
            <a:r>
              <a:rPr i="1" lang="en-GB" sz="1700">
                <a:solidFill>
                  <a:schemeClr val="dk1"/>
                </a:solidFill>
              </a:rPr>
              <a:t>Journal of Open Research Software</a:t>
            </a:r>
            <a:r>
              <a:rPr lang="en-GB" sz="1700">
                <a:solidFill>
                  <a:schemeClr val="dk1"/>
                </a:solidFill>
              </a:rPr>
              <a:t> (JORS) features peer reviewed Software Metapapers describing research software with high reuse potential. We are working with a number of specialist and institutional repositories to ensure that the associated software is professionally archived, preserved, and is openly available. Equally importantly, the software and the papers will be citable, and reuse will be tracked.</a:t>
            </a:r>
            <a:endParaRPr sz="1700">
              <a:solidFill>
                <a:schemeClr val="dk1"/>
              </a:solidFill>
            </a:endParaRPr>
          </a:p>
          <a:p>
            <a:pPr indent="0" lvl="0" marL="0" rtl="0" algn="l">
              <a:spcBef>
                <a:spcPts val="1200"/>
              </a:spcBef>
              <a:spcAft>
                <a:spcPts val="0"/>
              </a:spcAft>
              <a:buClr>
                <a:schemeClr val="dk1"/>
              </a:buClr>
              <a:buSzPts val="1100"/>
              <a:buFont typeface="Arial"/>
              <a:buNone/>
            </a:pPr>
            <a:r>
              <a:rPr lang="en-GB" sz="1700">
                <a:solidFill>
                  <a:schemeClr val="dk1"/>
                </a:solidFill>
              </a:rPr>
              <a:t>JORS also publishes full-length research papers that cover different aspects of creating, maintaining and evaluating open source research software. The aim of the section is to promote the dissemination of best practice and experience related to the development and maintenance of reusable, sustainable research software.</a:t>
            </a:r>
            <a:endParaRPr sz="1700">
              <a:solidFill>
                <a:schemeClr val="dk1"/>
              </a:solidFill>
            </a:endParaRPr>
          </a:p>
          <a:p>
            <a:pPr indent="0" lvl="0" marL="0" rtl="0" algn="l">
              <a:spcBef>
                <a:spcPts val="1200"/>
              </a:spcBef>
              <a:spcAft>
                <a:spcPts val="0"/>
              </a:spcAft>
              <a:buClr>
                <a:schemeClr val="dk1"/>
              </a:buClr>
              <a:buSzPts val="1100"/>
              <a:buFont typeface="Arial"/>
              <a:buNone/>
            </a:pPr>
            <a:r>
              <a:rPr lang="en-GB" sz="1100">
                <a:solidFill>
                  <a:schemeClr val="dk1"/>
                </a:solidFill>
              </a:rPr>
              <a:t>		</a:t>
            </a:r>
            <a:endParaRPr sz="1100">
              <a:solidFill>
                <a:schemeClr val="dk1"/>
              </a:solidFill>
            </a:endParaRPr>
          </a:p>
          <a:p>
            <a:pPr indent="0" lvl="0" marL="0" rtl="0" algn="l">
              <a:spcBef>
                <a:spcPts val="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SoftwareX</a:t>
            </a:r>
            <a:endParaRPr/>
          </a:p>
        </p:txBody>
      </p:sp>
      <p:sp>
        <p:nvSpPr>
          <p:cNvPr id="184" name="Google Shape;184;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lang="en-GB" sz="1600">
                <a:solidFill>
                  <a:schemeClr val="dk1"/>
                </a:solidFill>
              </a:rPr>
              <a:t>To this end, </a:t>
            </a:r>
            <a:r>
              <a:rPr i="1" lang="en-GB" sz="1600">
                <a:solidFill>
                  <a:schemeClr val="dk1"/>
                </a:solidFill>
              </a:rPr>
              <a:t>SoftwareX</a:t>
            </a:r>
            <a:r>
              <a:rPr lang="en-GB" sz="1600">
                <a:solidFill>
                  <a:schemeClr val="dk1"/>
                </a:solidFill>
              </a:rPr>
              <a:t> aims to support publication of research software in such a way that:</a:t>
            </a:r>
            <a:endParaRPr sz="1600">
              <a:solidFill>
                <a:schemeClr val="dk1"/>
              </a:solidFill>
            </a:endParaRPr>
          </a:p>
          <a:p>
            <a:pPr indent="-330200" lvl="0" marL="457200" rtl="0" algn="l">
              <a:spcBef>
                <a:spcPts val="1200"/>
              </a:spcBef>
              <a:spcAft>
                <a:spcPts val="0"/>
              </a:spcAft>
              <a:buClr>
                <a:schemeClr val="dk1"/>
              </a:buClr>
              <a:buSzPts val="1600"/>
              <a:buChar char="●"/>
            </a:pPr>
            <a:r>
              <a:rPr lang="en-GB" sz="1600">
                <a:solidFill>
                  <a:schemeClr val="dk1"/>
                </a:solidFill>
              </a:rPr>
              <a:t>The software is given a stamp of scientific relevance, and provided with a peer-reviewed recognition of scientific impact;</a:t>
            </a:r>
            <a:endParaRPr sz="1600">
              <a:solidFill>
                <a:schemeClr val="dk1"/>
              </a:solidFill>
            </a:endParaRPr>
          </a:p>
          <a:p>
            <a:pPr indent="-330200" lvl="0" marL="457200" rtl="0" algn="l">
              <a:spcBef>
                <a:spcPts val="0"/>
              </a:spcBef>
              <a:spcAft>
                <a:spcPts val="0"/>
              </a:spcAft>
              <a:buClr>
                <a:schemeClr val="dk1"/>
              </a:buClr>
              <a:buSzPts val="1600"/>
              <a:buChar char="●"/>
            </a:pPr>
            <a:r>
              <a:rPr lang="en-GB" sz="1600">
                <a:solidFill>
                  <a:schemeClr val="dk1"/>
                </a:solidFill>
              </a:rPr>
              <a:t>The software developers are given the credits they deserve;</a:t>
            </a:r>
            <a:endParaRPr sz="1600">
              <a:solidFill>
                <a:schemeClr val="dk1"/>
              </a:solidFill>
            </a:endParaRPr>
          </a:p>
          <a:p>
            <a:pPr indent="-330200" lvl="0" marL="457200" rtl="0" algn="l">
              <a:spcBef>
                <a:spcPts val="0"/>
              </a:spcBef>
              <a:spcAft>
                <a:spcPts val="0"/>
              </a:spcAft>
              <a:buClr>
                <a:schemeClr val="dk1"/>
              </a:buClr>
              <a:buSzPts val="1600"/>
              <a:buChar char="●"/>
            </a:pPr>
            <a:r>
              <a:rPr lang="en-GB" sz="1600">
                <a:solidFill>
                  <a:schemeClr val="dk1"/>
                </a:solidFill>
              </a:rPr>
              <a:t>The software is citable, allowing traditional metrics of scientific excellence to apply;</a:t>
            </a:r>
            <a:endParaRPr sz="1600">
              <a:solidFill>
                <a:schemeClr val="dk1"/>
              </a:solidFill>
            </a:endParaRPr>
          </a:p>
          <a:p>
            <a:pPr indent="-330200" lvl="0" marL="457200" rtl="0" algn="l">
              <a:spcBef>
                <a:spcPts val="0"/>
              </a:spcBef>
              <a:spcAft>
                <a:spcPts val="0"/>
              </a:spcAft>
              <a:buClr>
                <a:schemeClr val="dk1"/>
              </a:buClr>
              <a:buSzPts val="1600"/>
              <a:buChar char="●"/>
            </a:pPr>
            <a:r>
              <a:rPr lang="en-GB" sz="1600">
                <a:solidFill>
                  <a:schemeClr val="dk1"/>
                </a:solidFill>
              </a:rPr>
              <a:t>The academic career paths of software developers are supported rather than hindered;</a:t>
            </a:r>
            <a:endParaRPr sz="1600">
              <a:solidFill>
                <a:schemeClr val="dk1"/>
              </a:solidFill>
            </a:endParaRPr>
          </a:p>
          <a:p>
            <a:pPr indent="-330200" lvl="0" marL="457200" rtl="0" algn="l">
              <a:spcBef>
                <a:spcPts val="0"/>
              </a:spcBef>
              <a:spcAft>
                <a:spcPts val="0"/>
              </a:spcAft>
              <a:buClr>
                <a:schemeClr val="dk1"/>
              </a:buClr>
              <a:buSzPts val="1600"/>
              <a:buChar char="●"/>
            </a:pPr>
            <a:r>
              <a:rPr lang="en-GB" sz="1600">
                <a:solidFill>
                  <a:schemeClr val="dk1"/>
                </a:solidFill>
              </a:rPr>
              <a:t>The software is publicly available for inspection, validation, and re-use.</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Others</a:t>
            </a:r>
            <a:endParaRPr/>
          </a:p>
        </p:txBody>
      </p:sp>
      <p:sp>
        <p:nvSpPr>
          <p:cNvPr id="190" name="Google Shape;190;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Journal of Software: Practice &amp; Experience (</a:t>
            </a:r>
            <a:r>
              <a:rPr lang="en-GB"/>
              <a:t>Impact factor:2.028)</a:t>
            </a:r>
            <a:endParaRPr/>
          </a:p>
          <a:p>
            <a:pPr indent="0" lvl="0" marL="0" rtl="0" algn="l">
              <a:spcBef>
                <a:spcPts val="1200"/>
              </a:spcBef>
              <a:spcAft>
                <a:spcPts val="0"/>
              </a:spcAft>
              <a:buNone/>
            </a:pPr>
            <a:r>
              <a:rPr lang="en-GB"/>
              <a:t>Nature Toolbox</a:t>
            </a:r>
            <a:endParaRPr/>
          </a:p>
          <a:p>
            <a:pPr indent="0" lvl="0" marL="0" rtl="0" algn="l">
              <a:spcBef>
                <a:spcPts val="1200"/>
              </a:spcBef>
              <a:spcAft>
                <a:spcPts val="0"/>
              </a:spcAft>
              <a:buNone/>
            </a:pPr>
            <a:r>
              <a:rPr lang="en-GB"/>
              <a:t>Journal of Open Source Software</a:t>
            </a:r>
            <a:endParaRPr/>
          </a:p>
          <a:p>
            <a:pPr indent="0" lvl="0" marL="0" rtl="0" algn="l">
              <a:spcBef>
                <a:spcPts val="1200"/>
              </a:spcBef>
              <a:spcAft>
                <a:spcPts val="0"/>
              </a:spcAft>
              <a:buNone/>
            </a:pPr>
            <a:r>
              <a:rPr lang="en-GB" u="sng">
                <a:solidFill>
                  <a:schemeClr val="accent5"/>
                </a:solidFill>
                <a:hlinkClick r:id="rId3">
                  <a:extLst>
                    <a:ext uri="{A12FA001-AC4F-418D-AE19-62706E023703}">
                      <ahyp:hlinkClr val="tx"/>
                    </a:ext>
                  </a:extLst>
                </a:hlinkClick>
              </a:rPr>
              <a:t>https://www.software.ac.uk/which-journals-should-i-publish-my-software</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Questions to ask</a:t>
            </a:r>
            <a:endParaRPr/>
          </a:p>
        </p:txBody>
      </p:sp>
      <p:sp>
        <p:nvSpPr>
          <p:cNvPr id="196" name="Google Shape;196;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1400"/>
              </a:spcBef>
              <a:spcAft>
                <a:spcPts val="0"/>
              </a:spcAft>
              <a:buNone/>
            </a:pPr>
            <a:r>
              <a:rPr b="1" lang="en-GB" sz="1460">
                <a:solidFill>
                  <a:schemeClr val="dk1"/>
                </a:solidFill>
              </a:rPr>
              <a:t>Does the digital repository give you a unique persistent digital identifier for your deposit?</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Can the digital repository accommodate the size of your deposit?</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Has your funder or publisher recommended or mandated a digital repository to use?</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Are the policies of the digital repository acceptable to you?</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Is the longevity of the digital repository acceptable to you?</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Is the digital repository free or do you have to pay a fee?</a:t>
            </a:r>
            <a:endParaRPr b="1" sz="1460">
              <a:solidFill>
                <a:schemeClr val="dk1"/>
              </a:solidFill>
            </a:endParaRPr>
          </a:p>
          <a:p>
            <a:pPr indent="0" lvl="0" marL="0" rtl="0" algn="l">
              <a:spcBef>
                <a:spcPts val="1400"/>
              </a:spcBef>
              <a:spcAft>
                <a:spcPts val="0"/>
              </a:spcAft>
              <a:buClr>
                <a:schemeClr val="dk1"/>
              </a:buClr>
              <a:buSzPts val="1100"/>
              <a:buFont typeface="Arial"/>
              <a:buNone/>
            </a:pPr>
            <a:r>
              <a:rPr b="1" lang="en-GB" sz="1460">
                <a:solidFill>
                  <a:schemeClr val="dk1"/>
                </a:solidFill>
              </a:rPr>
              <a:t>If there is a fee, is this a one-off payment and can you afford it?</a:t>
            </a:r>
            <a:endParaRPr b="1" sz="1460">
              <a:solidFill>
                <a:schemeClr val="dk1"/>
              </a:solidFill>
            </a:endParaRPr>
          </a:p>
          <a:p>
            <a:pPr indent="0" lvl="0" marL="0" rtl="0" algn="l">
              <a:spcBef>
                <a:spcPts val="1400"/>
              </a:spcBef>
              <a:spcAft>
                <a:spcPts val="400"/>
              </a:spcAft>
              <a:buNone/>
            </a:pPr>
            <a:r>
              <a:rPr b="1" lang="en-GB" sz="1460">
                <a:solidFill>
                  <a:schemeClr val="dk1"/>
                </a:solidFill>
              </a:rPr>
              <a:t>Is the digital repository accredited or certified?</a:t>
            </a:r>
            <a:endParaRPr/>
          </a:p>
        </p:txBody>
      </p:sp>
      <p:sp>
        <p:nvSpPr>
          <p:cNvPr id="197" name="Google Shape;197;p35"/>
          <p:cNvSpPr txBox="1"/>
          <p:nvPr/>
        </p:nvSpPr>
        <p:spPr>
          <a:xfrm>
            <a:off x="311700" y="4200600"/>
            <a:ext cx="9014100" cy="942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t/>
            </a:r>
            <a:endParaRPr>
              <a:solidFill>
                <a:schemeClr val="dk2"/>
              </a:solidFill>
            </a:endParaRPr>
          </a:p>
          <a:p>
            <a:pPr indent="0" lvl="0" marL="0" rtl="0" algn="l">
              <a:lnSpc>
                <a:spcPct val="115000"/>
              </a:lnSpc>
              <a:spcBef>
                <a:spcPts val="1400"/>
              </a:spcBef>
              <a:spcAft>
                <a:spcPts val="400"/>
              </a:spcAft>
              <a:buNone/>
            </a:pPr>
            <a:r>
              <a:rPr lang="en-GB" sz="1000">
                <a:solidFill>
                  <a:schemeClr val="dk2"/>
                </a:solidFill>
              </a:rPr>
              <a:t>Michael Jackson (ed.) (07 August 2018). Software Deposit: Where to deposit software (Version 1.0). Zenodo. doi:10.5281/zenodo.1327329. Online: https://softwaresaved.github.io/software-deposit-guidance/WhereToDepositSoftware.html.</a:t>
            </a:r>
            <a:endParaRPr sz="6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Toolchest</a:t>
            </a:r>
            <a:endParaRPr/>
          </a:p>
        </p:txBody>
      </p:sp>
      <p:sp>
        <p:nvSpPr>
          <p:cNvPr id="203" name="Google Shape;203;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u="sng">
                <a:solidFill>
                  <a:schemeClr val="hlink"/>
                </a:solidFill>
                <a:hlinkClick r:id="rId3"/>
              </a:rPr>
              <a:t>https://www.software.ac.uk/which-journals-should-i-publish-my-software</a:t>
            </a:r>
            <a:endParaRPr/>
          </a:p>
          <a:p>
            <a:pPr indent="-342900" lvl="0" marL="457200" rtl="0" algn="l">
              <a:spcBef>
                <a:spcPts val="0"/>
              </a:spcBef>
              <a:spcAft>
                <a:spcPts val="0"/>
              </a:spcAft>
              <a:buSzPts val="1800"/>
              <a:buChar char="●"/>
            </a:pPr>
            <a:r>
              <a:rPr b="1" lang="en-GB">
                <a:solidFill>
                  <a:schemeClr val="dk1"/>
                </a:solidFill>
              </a:rPr>
              <a:t>biblatex-software</a:t>
            </a:r>
            <a:r>
              <a:rPr lang="en-GB">
                <a:solidFill>
                  <a:schemeClr val="dk1"/>
                </a:solidFill>
              </a:rPr>
              <a:t>, a bibliographic style that makes full use of SWHIDs </a:t>
            </a:r>
            <a:r>
              <a:rPr lang="en-GB" u="sng">
                <a:solidFill>
                  <a:schemeClr val="hlink"/>
                </a:solidFill>
                <a:hlinkClick r:id="rId4"/>
              </a:rPr>
              <a:t>https://www.ctan.org/tex-archive/macros/latex/contrib/biblatex-contrib/biblatex-software</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https://www.software.ac.uk/REF2021guidance</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152400" y="152400"/>
            <a:ext cx="8839200" cy="4014470"/>
          </a:xfrm>
          <a:prstGeom prst="rect">
            <a:avLst/>
          </a:prstGeom>
          <a:noFill/>
          <a:ln>
            <a:noFill/>
          </a:ln>
        </p:spPr>
      </p:pic>
      <p:sp>
        <p:nvSpPr>
          <p:cNvPr id="68" name="Google Shape;68;p15"/>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 </a:t>
            </a:r>
            <a:endParaRPr/>
          </a:p>
        </p:txBody>
      </p:sp>
      <p:sp>
        <p:nvSpPr>
          <p:cNvPr id="69" name="Google Shape;69;p15"/>
          <p:cNvSpPr txBox="1"/>
          <p:nvPr/>
        </p:nvSpPr>
        <p:spPr>
          <a:xfrm>
            <a:off x="36225" y="4672625"/>
            <a:ext cx="4171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1"/>
                </a:solidFill>
              </a:rPr>
              <a:t> https://f1000research.com/articles/10-253/v2</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FAIR principles</a:t>
            </a:r>
            <a:endParaRPr b="1"/>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2200" u="sng">
                <a:solidFill>
                  <a:schemeClr val="dk1"/>
                </a:solidFill>
              </a:rPr>
              <a:t>F</a:t>
            </a:r>
            <a:r>
              <a:rPr lang="en-GB" sz="2200">
                <a:solidFill>
                  <a:schemeClr val="dk1"/>
                </a:solidFill>
              </a:rPr>
              <a:t>indable</a:t>
            </a:r>
            <a:endParaRPr sz="2200">
              <a:solidFill>
                <a:schemeClr val="dk1"/>
              </a:solidFill>
            </a:endParaRPr>
          </a:p>
          <a:p>
            <a:pPr indent="0" lvl="0" marL="0" rtl="0" algn="l">
              <a:spcBef>
                <a:spcPts val="1200"/>
              </a:spcBef>
              <a:spcAft>
                <a:spcPts val="0"/>
              </a:spcAft>
              <a:buNone/>
            </a:pPr>
            <a:r>
              <a:rPr b="1" lang="en-GB" sz="2200" u="sng">
                <a:solidFill>
                  <a:schemeClr val="dk1"/>
                </a:solidFill>
              </a:rPr>
              <a:t>A</a:t>
            </a:r>
            <a:r>
              <a:rPr lang="en-GB" sz="2200">
                <a:solidFill>
                  <a:schemeClr val="dk1"/>
                </a:solidFill>
              </a:rPr>
              <a:t>ccessible</a:t>
            </a:r>
            <a:endParaRPr sz="2200">
              <a:solidFill>
                <a:schemeClr val="dk1"/>
              </a:solidFill>
            </a:endParaRPr>
          </a:p>
          <a:p>
            <a:pPr indent="0" lvl="0" marL="0" rtl="0" algn="l">
              <a:spcBef>
                <a:spcPts val="1200"/>
              </a:spcBef>
              <a:spcAft>
                <a:spcPts val="0"/>
              </a:spcAft>
              <a:buNone/>
            </a:pPr>
            <a:r>
              <a:rPr b="1" lang="en-GB" sz="2200" u="sng">
                <a:solidFill>
                  <a:schemeClr val="dk1"/>
                </a:solidFill>
              </a:rPr>
              <a:t>I</a:t>
            </a:r>
            <a:r>
              <a:rPr lang="en-GB" sz="2200">
                <a:solidFill>
                  <a:schemeClr val="dk1"/>
                </a:solidFill>
              </a:rPr>
              <a:t>nteroperable</a:t>
            </a:r>
            <a:endParaRPr sz="2200">
              <a:solidFill>
                <a:schemeClr val="dk1"/>
              </a:solidFill>
            </a:endParaRPr>
          </a:p>
          <a:p>
            <a:pPr indent="0" lvl="0" marL="0" rtl="0" algn="l">
              <a:spcBef>
                <a:spcPts val="1200"/>
              </a:spcBef>
              <a:spcAft>
                <a:spcPts val="0"/>
              </a:spcAft>
              <a:buNone/>
            </a:pPr>
            <a:r>
              <a:rPr b="1" lang="en-GB" sz="2200" u="sng">
                <a:solidFill>
                  <a:schemeClr val="dk1"/>
                </a:solidFill>
              </a:rPr>
              <a:t>R</a:t>
            </a:r>
            <a:r>
              <a:rPr lang="en-GB" sz="2200">
                <a:solidFill>
                  <a:schemeClr val="dk1"/>
                </a:solidFill>
              </a:rPr>
              <a:t>eusable.</a:t>
            </a:r>
            <a:endParaRPr sz="2200">
              <a:solidFill>
                <a:schemeClr val="dk1"/>
              </a:solidFill>
            </a:endParaRPr>
          </a:p>
          <a:p>
            <a:pPr indent="0" lvl="0" marL="0" rtl="0" algn="l">
              <a:spcBef>
                <a:spcPts val="1200"/>
              </a:spcBef>
              <a:spcAft>
                <a:spcPts val="1200"/>
              </a:spcAft>
              <a:buNone/>
            </a:pPr>
            <a:r>
              <a:rPr lang="en-GB" sz="2200">
                <a:solidFill>
                  <a:schemeClr val="dk1"/>
                </a:solidFill>
              </a:rPr>
              <a:t>These</a:t>
            </a:r>
            <a:r>
              <a:rPr lang="en-GB" sz="2200">
                <a:solidFill>
                  <a:schemeClr val="dk1"/>
                </a:solidFill>
              </a:rPr>
              <a:t> are aimed at research data and machines.</a:t>
            </a:r>
            <a:endParaRPr sz="2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a:t>FAIR principles</a:t>
            </a:r>
            <a:endParaRPr b="1"/>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400">
                <a:solidFill>
                  <a:schemeClr val="dk1"/>
                </a:solidFill>
              </a:rPr>
              <a:t>What about the software that yields the results?</a:t>
            </a:r>
            <a:endParaRPr sz="2400">
              <a:solidFill>
                <a:schemeClr val="dk1"/>
              </a:solidFill>
            </a:endParaRPr>
          </a:p>
          <a:p>
            <a:pPr indent="0" lvl="0" marL="0" rtl="0" algn="l">
              <a:spcBef>
                <a:spcPts val="1200"/>
              </a:spcBef>
              <a:spcAft>
                <a:spcPts val="0"/>
              </a:spcAft>
              <a:buNone/>
            </a:pPr>
            <a:r>
              <a:rPr lang="en-GB" sz="2400">
                <a:solidFill>
                  <a:schemeClr val="dk1"/>
                </a:solidFill>
              </a:rPr>
              <a:t>Software is research output, just like a paper or a monograph.</a:t>
            </a:r>
            <a:endParaRPr sz="2400">
              <a:solidFill>
                <a:schemeClr val="dk1"/>
              </a:solidFill>
            </a:endParaRPr>
          </a:p>
          <a:p>
            <a:pPr indent="0" lvl="0" marL="0" rtl="0" algn="l">
              <a:spcBef>
                <a:spcPts val="1200"/>
              </a:spcBef>
              <a:spcAft>
                <a:spcPts val="0"/>
              </a:spcAft>
              <a:buClr>
                <a:schemeClr val="dk1"/>
              </a:buClr>
              <a:buSzPts val="1100"/>
              <a:buFont typeface="Arial"/>
              <a:buNone/>
            </a:pPr>
            <a:r>
              <a:rPr lang="en-GB" sz="2400">
                <a:solidFill>
                  <a:schemeClr val="dk1"/>
                </a:solidFill>
              </a:rPr>
              <a:t>Why shouldn’t you get recognition for this work?</a:t>
            </a:r>
            <a:endParaRPr sz="2400">
              <a:solidFill>
                <a:schemeClr val="dk1"/>
              </a:solidFill>
            </a:endParaRPr>
          </a:p>
          <a:p>
            <a:pPr indent="0" lvl="0" marL="0" rtl="0" algn="l">
              <a:spcBef>
                <a:spcPts val="1200"/>
              </a:spcBef>
              <a:spcAft>
                <a:spcPts val="1200"/>
              </a:spcAft>
              <a:buNone/>
            </a:pPr>
            <a:r>
              <a:t/>
            </a:r>
            <a:endParaRPr b="1" sz="2200" u="sng">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8" name="Google Shape;88;p18"/>
          <p:cNvPicPr preferRelativeResize="0"/>
          <p:nvPr/>
        </p:nvPicPr>
        <p:blipFill>
          <a:blip r:embed="rId3">
            <a:alphaModFix/>
          </a:blip>
          <a:stretch>
            <a:fillRect/>
          </a:stretch>
        </p:blipFill>
        <p:spPr>
          <a:xfrm>
            <a:off x="2878240" y="0"/>
            <a:ext cx="3387519" cy="5143499"/>
          </a:xfrm>
          <a:prstGeom prst="rect">
            <a:avLst/>
          </a:prstGeom>
          <a:noFill/>
          <a:ln>
            <a:noFill/>
          </a:ln>
        </p:spPr>
      </p:pic>
      <p:sp>
        <p:nvSpPr>
          <p:cNvPr id="89" name="Google Shape;89;p18"/>
          <p:cNvSpPr/>
          <p:nvPr/>
        </p:nvSpPr>
        <p:spPr>
          <a:xfrm>
            <a:off x="2824700" y="2585800"/>
            <a:ext cx="3717000" cy="2557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8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0"/>
              </a:spcAft>
              <a:buClr>
                <a:schemeClr val="dk1"/>
              </a:buClr>
              <a:buSzPct val="47826"/>
              <a:buFont typeface="Arial"/>
              <a:buNone/>
            </a:pPr>
            <a:r>
              <a:rPr b="1" lang="en-GB" sz="2300"/>
              <a:t>How to make your script ready for publication</a:t>
            </a:r>
            <a:endParaRPr b="1" sz="2300"/>
          </a:p>
          <a:p>
            <a:pPr indent="0" lvl="0" marL="0" rtl="0" algn="l">
              <a:spcBef>
                <a:spcPts val="600"/>
              </a:spcBef>
              <a:spcAft>
                <a:spcPts val="0"/>
              </a:spcAft>
              <a:buNone/>
            </a:pPr>
            <a:r>
              <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sz="1700">
                <a:solidFill>
                  <a:schemeClr val="dk1"/>
                </a:solidFill>
              </a:rPr>
              <a:t>Tobias Schlauch, </a:t>
            </a:r>
            <a:r>
              <a:rPr lang="en-GB" sz="1700" u="sng">
                <a:solidFill>
                  <a:schemeClr val="hlink"/>
                </a:solidFill>
                <a:hlinkClick r:id="rId3"/>
              </a:rPr>
              <a:t>Carina Haupt</a:t>
            </a:r>
            <a:r>
              <a:rPr lang="en-GB" sz="1700">
                <a:solidFill>
                  <a:schemeClr val="dk1"/>
                </a:solidFill>
              </a:rPr>
              <a:t> and the software engineering group at the German Aerospace Centre.</a:t>
            </a:r>
            <a:endParaRPr sz="1700">
              <a:solidFill>
                <a:schemeClr val="dk1"/>
              </a:solidFill>
            </a:endParaRPr>
          </a:p>
          <a:p>
            <a:pPr indent="0" lvl="0" marL="0" rtl="0" algn="l">
              <a:spcBef>
                <a:spcPts val="1200"/>
              </a:spcBef>
              <a:spcAft>
                <a:spcPts val="1200"/>
              </a:spcAft>
              <a:buNone/>
            </a:pPr>
            <a:r>
              <a:rPr lang="en-GB" sz="1700"/>
              <a:t>https://www.software.ac.uk/how-make-your-script-ready-publication</a:t>
            </a:r>
            <a:endParaRPr sz="1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1: Put your code under version control</a:t>
            </a:r>
            <a:endParaRPr b="1" sz="1700"/>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1200"/>
              </a:spcBef>
              <a:spcAft>
                <a:spcPts val="0"/>
              </a:spcAft>
              <a:buSzPts val="1800"/>
              <a:buChar char="●"/>
            </a:pPr>
            <a:r>
              <a:rPr lang="en-GB">
                <a:solidFill>
                  <a:schemeClr val="dk1"/>
                </a:solidFill>
              </a:rPr>
              <a:t>Putting your code under</a:t>
            </a:r>
            <a:r>
              <a:rPr lang="en-GB">
                <a:solidFill>
                  <a:schemeClr val="dk1"/>
                </a:solidFill>
                <a:uFill>
                  <a:noFill/>
                </a:uFill>
                <a:hlinkClick r:id="rId3">
                  <a:extLst>
                    <a:ext uri="{A12FA001-AC4F-418D-AE19-62706E023703}">
                      <ahyp:hlinkClr val="tx"/>
                    </a:ext>
                  </a:extLst>
                </a:hlinkClick>
              </a:rPr>
              <a:t> </a:t>
            </a:r>
            <a:r>
              <a:rPr lang="en-GB" u="sng">
                <a:solidFill>
                  <a:schemeClr val="accent5"/>
                </a:solidFill>
                <a:hlinkClick r:id="rId4">
                  <a:extLst>
                    <a:ext uri="{A12FA001-AC4F-418D-AE19-62706E023703}">
                      <ahyp:hlinkClr val="tx"/>
                    </a:ext>
                  </a:extLst>
                </a:hlinkClick>
              </a:rPr>
              <a:t>version control</a:t>
            </a:r>
            <a:r>
              <a:rPr lang="en-GB">
                <a:solidFill>
                  <a:schemeClr val="dk1"/>
                </a:solidFill>
              </a:rPr>
              <a:t> allows you to easily go back to earlier stages as well as sharing it with others.</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Everything required to create a usable version of your code and to produce the intended results! </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This includes the source code, documentation, build scripts, test cases, configuration files, input data, and other assets, but not files which can be generated by the user of the code.</a:t>
            </a:r>
            <a:endParaRPr>
              <a:solidFill>
                <a:schemeClr val="dk1"/>
              </a:solidFill>
            </a:endParaRPr>
          </a:p>
          <a:p>
            <a:pPr indent="-342900" lvl="0" marL="457200" rtl="0" algn="l">
              <a:spcBef>
                <a:spcPts val="0"/>
              </a:spcBef>
              <a:spcAft>
                <a:spcPts val="0"/>
              </a:spcAft>
              <a:buClr>
                <a:schemeClr val="dk1"/>
              </a:buClr>
              <a:buSzPts val="1800"/>
              <a:buChar char="●"/>
            </a:pPr>
            <a:r>
              <a:rPr b="1" lang="en-GB">
                <a:solidFill>
                  <a:schemeClr val="dk1"/>
                </a:solidFill>
              </a:rPr>
              <a:t>IT CAN ALSO INCLUDE SECRET INFORMATION!</a:t>
            </a:r>
            <a:endParaRPr b="1">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b="1" lang="en-GB" sz="1700"/>
              <a:t>Step 2: Make sure that your code is in a sharable state</a:t>
            </a:r>
            <a:endParaRPr b="1" sz="1700"/>
          </a:p>
        </p:txBody>
      </p:sp>
      <p:sp>
        <p:nvSpPr>
          <p:cNvPr id="107" name="Google Shape;107;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1200"/>
              </a:spcBef>
              <a:spcAft>
                <a:spcPts val="0"/>
              </a:spcAft>
              <a:buClr>
                <a:schemeClr val="dk1"/>
              </a:buClr>
              <a:buSzPts val="1700"/>
              <a:buChar char="●"/>
            </a:pPr>
            <a:r>
              <a:rPr lang="en-GB" sz="1700">
                <a:solidFill>
                  <a:schemeClr val="dk1"/>
                </a:solidFill>
              </a:rPr>
              <a:t>Cleaning up your code enables others to use your code and prevents you from sharing things by accident.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Start by making your code usable and understandable.</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Use common good practices recommended for your programming language and/or in your domain. </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Ensure your code works not only on your machine.</a:t>
            </a:r>
            <a:endParaRPr sz="1700">
              <a:solidFill>
                <a:schemeClr val="dk1"/>
              </a:solidFill>
            </a:endParaRPr>
          </a:p>
          <a:p>
            <a:pPr indent="-336550" lvl="0" marL="457200" rtl="0" algn="l">
              <a:spcBef>
                <a:spcPts val="0"/>
              </a:spcBef>
              <a:spcAft>
                <a:spcPts val="0"/>
              </a:spcAft>
              <a:buClr>
                <a:schemeClr val="dk1"/>
              </a:buClr>
              <a:buSzPts val="1700"/>
              <a:buChar char="●"/>
            </a:pPr>
            <a:r>
              <a:rPr lang="en-GB" sz="1700">
                <a:solidFill>
                  <a:schemeClr val="dk1"/>
                </a:solidFill>
              </a:rPr>
              <a:t>Make dependencies transparent.</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